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5" r:id="rId1"/>
  </p:sldMasterIdLst>
  <p:sldIdLst>
    <p:sldId id="256" r:id="rId2"/>
    <p:sldId id="257" r:id="rId3"/>
    <p:sldId id="258" r:id="rId4"/>
    <p:sldId id="261" r:id="rId5"/>
    <p:sldId id="269" r:id="rId6"/>
    <p:sldId id="260" r:id="rId7"/>
    <p:sldId id="262" r:id="rId8"/>
    <p:sldId id="271" r:id="rId9"/>
    <p:sldId id="259" r:id="rId10"/>
    <p:sldId id="263" r:id="rId11"/>
    <p:sldId id="267" r:id="rId12"/>
    <p:sldId id="264" r:id="rId13"/>
    <p:sldId id="265" r:id="rId14"/>
    <p:sldId id="268" r:id="rId15"/>
    <p:sldId id="266"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46"/>
  </p:normalViewPr>
  <p:slideViewPr>
    <p:cSldViewPr snapToGrid="0">
      <p:cViewPr varScale="1">
        <p:scale>
          <a:sx n="76" d="100"/>
          <a:sy n="76" d="100"/>
        </p:scale>
        <p:origin x="216"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8867243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74131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382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95072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7965548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1/17/23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7785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187801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4735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25931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1/17/23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9101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160EA64-D806-43AC-9DF2-F8C432F32B4C}" type="datetimeFigureOut">
              <a:rPr lang="en-US" smtClean="0"/>
              <a:t>1/17/23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1982268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1/17/23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991394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3E7F-2D32-4C6D-155D-17F99F01FC8F}"/>
              </a:ext>
            </a:extLst>
          </p:cNvPr>
          <p:cNvSpPr>
            <a:spLocks noGrp="1"/>
          </p:cNvSpPr>
          <p:nvPr>
            <p:ph type="ctrTitle"/>
          </p:nvPr>
        </p:nvSpPr>
        <p:spPr/>
        <p:txBody>
          <a:bodyPr/>
          <a:lstStyle/>
          <a:p>
            <a:r>
              <a:rPr lang="en-US" dirty="0"/>
              <a:t>My pa experience</a:t>
            </a:r>
          </a:p>
        </p:txBody>
      </p:sp>
      <p:sp>
        <p:nvSpPr>
          <p:cNvPr id="3" name="Subtitle 2">
            <a:extLst>
              <a:ext uri="{FF2B5EF4-FFF2-40B4-BE49-F238E27FC236}">
                <a16:creationId xmlns:a16="http://schemas.microsoft.com/office/drawing/2014/main" id="{E60C892D-F6AB-8702-DA31-51B700764BCC}"/>
              </a:ext>
            </a:extLst>
          </p:cNvPr>
          <p:cNvSpPr>
            <a:spLocks noGrp="1"/>
          </p:cNvSpPr>
          <p:nvPr>
            <p:ph type="subTitle" idx="1"/>
          </p:nvPr>
        </p:nvSpPr>
        <p:spPr/>
        <p:txBody>
          <a:bodyPr/>
          <a:lstStyle/>
          <a:p>
            <a:r>
              <a:rPr lang="en-US" dirty="0"/>
              <a:t>Chandler Smith, PA-C, MPAS</a:t>
            </a:r>
          </a:p>
        </p:txBody>
      </p:sp>
    </p:spTree>
    <p:extLst>
      <p:ext uri="{BB962C8B-B14F-4D97-AF65-F5344CB8AC3E}">
        <p14:creationId xmlns:p14="http://schemas.microsoft.com/office/powerpoint/2010/main" val="258036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52C2-26A0-C013-81E3-40C8B9CA6025}"/>
              </a:ext>
            </a:extLst>
          </p:cNvPr>
          <p:cNvSpPr>
            <a:spLocks noGrp="1"/>
          </p:cNvSpPr>
          <p:nvPr>
            <p:ph type="title"/>
          </p:nvPr>
        </p:nvSpPr>
        <p:spPr/>
        <p:txBody>
          <a:bodyPr/>
          <a:lstStyle/>
          <a:p>
            <a:r>
              <a:rPr lang="en-US" dirty="0"/>
              <a:t>What drew me to UF’s PA school</a:t>
            </a:r>
          </a:p>
        </p:txBody>
      </p:sp>
      <p:sp>
        <p:nvSpPr>
          <p:cNvPr id="3" name="Content Placeholder 2">
            <a:extLst>
              <a:ext uri="{FF2B5EF4-FFF2-40B4-BE49-F238E27FC236}">
                <a16:creationId xmlns:a16="http://schemas.microsoft.com/office/drawing/2014/main" id="{B7F727E6-87F3-6311-2AF0-102D1258BAFB}"/>
              </a:ext>
            </a:extLst>
          </p:cNvPr>
          <p:cNvSpPr>
            <a:spLocks noGrp="1"/>
          </p:cNvSpPr>
          <p:nvPr>
            <p:ph idx="1"/>
          </p:nvPr>
        </p:nvSpPr>
        <p:spPr/>
        <p:txBody>
          <a:bodyPr>
            <a:normAutofit fontScale="92500" lnSpcReduction="20000"/>
          </a:bodyPr>
          <a:lstStyle/>
          <a:p>
            <a:r>
              <a:rPr lang="en-US" sz="2800" dirty="0"/>
              <a:t>Interview dinner with current students </a:t>
            </a:r>
          </a:p>
          <a:p>
            <a:r>
              <a:rPr lang="en-US" sz="2800" dirty="0"/>
              <a:t>Pass/fail grading</a:t>
            </a:r>
          </a:p>
          <a:p>
            <a:r>
              <a:rPr lang="en-US" sz="2800" dirty="0"/>
              <a:t>Reputation and established program history</a:t>
            </a:r>
          </a:p>
          <a:p>
            <a:r>
              <a:rPr lang="en-US" sz="2800" dirty="0"/>
              <a:t>24 month program</a:t>
            </a:r>
          </a:p>
          <a:p>
            <a:r>
              <a:rPr lang="en-US" sz="2800" dirty="0"/>
              <a:t>Ability to do clinical rotations outside of Gainesville</a:t>
            </a:r>
          </a:p>
          <a:p>
            <a:r>
              <a:rPr lang="en-US" sz="2800" dirty="0"/>
              <a:t>PANCE pass rates </a:t>
            </a:r>
          </a:p>
          <a:p>
            <a:r>
              <a:rPr lang="en-US" sz="2800" dirty="0"/>
              <a:t>Price</a:t>
            </a:r>
          </a:p>
        </p:txBody>
      </p:sp>
    </p:spTree>
    <p:extLst>
      <p:ext uri="{BB962C8B-B14F-4D97-AF65-F5344CB8AC3E}">
        <p14:creationId xmlns:p14="http://schemas.microsoft.com/office/powerpoint/2010/main" val="115049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FD52E2-745D-006A-B06F-49A36DFFEC7B}"/>
              </a:ext>
            </a:extLst>
          </p:cNvPr>
          <p:cNvPicPr>
            <a:picLocks noGrp="1" noChangeAspect="1"/>
          </p:cNvPicPr>
          <p:nvPr>
            <p:ph idx="4294967295"/>
          </p:nvPr>
        </p:nvPicPr>
        <p:blipFill>
          <a:blip r:embed="rId2"/>
          <a:stretch>
            <a:fillRect/>
          </a:stretch>
        </p:blipFill>
        <p:spPr>
          <a:xfrm>
            <a:off x="8597900" y="736600"/>
            <a:ext cx="3594100" cy="5384800"/>
          </a:xfrm>
        </p:spPr>
      </p:pic>
      <p:pic>
        <p:nvPicPr>
          <p:cNvPr id="7" name="Picture 6">
            <a:extLst>
              <a:ext uri="{FF2B5EF4-FFF2-40B4-BE49-F238E27FC236}">
                <a16:creationId xmlns:a16="http://schemas.microsoft.com/office/drawing/2014/main" id="{EFE6F7E2-9B78-62C1-A410-E42FD24C79F0}"/>
              </a:ext>
            </a:extLst>
          </p:cNvPr>
          <p:cNvPicPr>
            <a:picLocks noChangeAspect="1"/>
          </p:cNvPicPr>
          <p:nvPr/>
        </p:nvPicPr>
        <p:blipFill>
          <a:blip r:embed="rId3"/>
          <a:stretch>
            <a:fillRect/>
          </a:stretch>
        </p:blipFill>
        <p:spPr>
          <a:xfrm>
            <a:off x="165100" y="835507"/>
            <a:ext cx="7772400" cy="5186986"/>
          </a:xfrm>
          <a:prstGeom prst="rect">
            <a:avLst/>
          </a:prstGeom>
        </p:spPr>
      </p:pic>
    </p:spTree>
    <p:extLst>
      <p:ext uri="{BB962C8B-B14F-4D97-AF65-F5344CB8AC3E}">
        <p14:creationId xmlns:p14="http://schemas.microsoft.com/office/powerpoint/2010/main" val="1510840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E19A-E14B-64A8-A650-81FA5C507E08}"/>
              </a:ext>
            </a:extLst>
          </p:cNvPr>
          <p:cNvSpPr>
            <a:spLocks noGrp="1"/>
          </p:cNvSpPr>
          <p:nvPr>
            <p:ph type="title"/>
          </p:nvPr>
        </p:nvSpPr>
        <p:spPr/>
        <p:txBody>
          <a:bodyPr/>
          <a:lstStyle/>
          <a:p>
            <a:r>
              <a:rPr lang="en-US" dirty="0"/>
              <a:t>My career as a PA</a:t>
            </a:r>
          </a:p>
        </p:txBody>
      </p:sp>
      <p:sp>
        <p:nvSpPr>
          <p:cNvPr id="3" name="Content Placeholder 2">
            <a:extLst>
              <a:ext uri="{FF2B5EF4-FFF2-40B4-BE49-F238E27FC236}">
                <a16:creationId xmlns:a16="http://schemas.microsoft.com/office/drawing/2014/main" id="{AE8B2DC9-7F6F-13E0-33B6-A3C4A8EE8800}"/>
              </a:ext>
            </a:extLst>
          </p:cNvPr>
          <p:cNvSpPr>
            <a:spLocks noGrp="1"/>
          </p:cNvSpPr>
          <p:nvPr>
            <p:ph idx="1"/>
          </p:nvPr>
        </p:nvSpPr>
        <p:spPr/>
        <p:txBody>
          <a:bodyPr/>
          <a:lstStyle/>
          <a:p>
            <a:r>
              <a:rPr lang="en-US" dirty="0"/>
              <a:t>I entered PA school dead set on becoming a Pediatric Primary Care PA</a:t>
            </a:r>
          </a:p>
          <a:p>
            <a:r>
              <a:rPr lang="en-US" dirty="0"/>
              <a:t>I did my clinical rotations in Jax/Gainesville</a:t>
            </a:r>
          </a:p>
          <a:p>
            <a:r>
              <a:rPr lang="en-US" dirty="0"/>
              <a:t>I graduated at the beginning of the COVID pandemic in June 2020</a:t>
            </a:r>
          </a:p>
          <a:p>
            <a:r>
              <a:rPr lang="en-US" dirty="0"/>
              <a:t>I knew from my clinical rotations that I enjoyed hospital medicine the most – primarily Critical Care Medicine and Emergency Medicine</a:t>
            </a:r>
          </a:p>
          <a:p>
            <a:r>
              <a:rPr lang="en-US" dirty="0"/>
              <a:t>Accepted a job in the Burn/ENT/PRS Surgical ICU</a:t>
            </a:r>
          </a:p>
        </p:txBody>
      </p:sp>
    </p:spTree>
    <p:extLst>
      <p:ext uri="{BB962C8B-B14F-4D97-AF65-F5344CB8AC3E}">
        <p14:creationId xmlns:p14="http://schemas.microsoft.com/office/powerpoint/2010/main" val="4117656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3AA3-004A-B9FB-BF1D-7427B105263F}"/>
              </a:ext>
            </a:extLst>
          </p:cNvPr>
          <p:cNvSpPr>
            <a:spLocks noGrp="1"/>
          </p:cNvSpPr>
          <p:nvPr>
            <p:ph type="title"/>
          </p:nvPr>
        </p:nvSpPr>
        <p:spPr/>
        <p:txBody>
          <a:bodyPr/>
          <a:lstStyle/>
          <a:p>
            <a:r>
              <a:rPr lang="en-US" dirty="0"/>
              <a:t>Role as a CCM PA </a:t>
            </a:r>
          </a:p>
        </p:txBody>
      </p:sp>
      <p:sp>
        <p:nvSpPr>
          <p:cNvPr id="3" name="Content Placeholder 2">
            <a:extLst>
              <a:ext uri="{FF2B5EF4-FFF2-40B4-BE49-F238E27FC236}">
                <a16:creationId xmlns:a16="http://schemas.microsoft.com/office/drawing/2014/main" id="{92234DC7-FB60-1BA7-392B-E827BBE83978}"/>
              </a:ext>
            </a:extLst>
          </p:cNvPr>
          <p:cNvSpPr>
            <a:spLocks noGrp="1"/>
          </p:cNvSpPr>
          <p:nvPr>
            <p:ph idx="1"/>
          </p:nvPr>
        </p:nvSpPr>
        <p:spPr/>
        <p:txBody>
          <a:bodyPr>
            <a:normAutofit fontScale="92500" lnSpcReduction="20000"/>
          </a:bodyPr>
          <a:lstStyle/>
          <a:p>
            <a:r>
              <a:rPr lang="en-US" dirty="0"/>
              <a:t>Manage Burn/ENT/PRS surgical patients</a:t>
            </a:r>
          </a:p>
          <a:p>
            <a:r>
              <a:rPr lang="en-US" dirty="0"/>
              <a:t>Evaluate patients and develop a plan for their care based on clinical exam, lab values, vital signs, imaging, etc. </a:t>
            </a:r>
          </a:p>
          <a:p>
            <a:r>
              <a:rPr lang="en-US" dirty="0"/>
              <a:t>Prescribe treatments based off of my evaluation of and plan for the patient</a:t>
            </a:r>
          </a:p>
          <a:p>
            <a:r>
              <a:rPr lang="en-US" dirty="0"/>
              <a:t>Daily rounding with a multidisciplinary team </a:t>
            </a:r>
          </a:p>
          <a:p>
            <a:r>
              <a:rPr lang="en-US" dirty="0"/>
              <a:t>Perform procedures – CVLs, arterial lines, bedside ultrasounds, bronchoscopies, intubations, chest tubes</a:t>
            </a:r>
          </a:p>
          <a:p>
            <a:r>
              <a:rPr lang="en-US" dirty="0"/>
              <a:t>Respond to acute changes in patient condition </a:t>
            </a:r>
          </a:p>
          <a:p>
            <a:r>
              <a:rPr lang="en-US" dirty="0"/>
              <a:t>Communicate constantly with attendings, nurses, therapists, family members </a:t>
            </a:r>
          </a:p>
          <a:p>
            <a:r>
              <a:rPr lang="en-US" dirty="0"/>
              <a:t>3 12 hour shifts a week</a:t>
            </a:r>
          </a:p>
          <a:p>
            <a:endParaRPr lang="en-US" dirty="0"/>
          </a:p>
        </p:txBody>
      </p:sp>
    </p:spTree>
    <p:extLst>
      <p:ext uri="{BB962C8B-B14F-4D97-AF65-F5344CB8AC3E}">
        <p14:creationId xmlns:p14="http://schemas.microsoft.com/office/powerpoint/2010/main" val="321329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4B02AB-784E-5A84-0E4B-C0BD3AD39FD1}"/>
              </a:ext>
            </a:extLst>
          </p:cNvPr>
          <p:cNvPicPr>
            <a:picLocks noChangeAspect="1"/>
          </p:cNvPicPr>
          <p:nvPr/>
        </p:nvPicPr>
        <p:blipFill>
          <a:blip r:embed="rId2"/>
          <a:stretch>
            <a:fillRect/>
          </a:stretch>
        </p:blipFill>
        <p:spPr>
          <a:xfrm>
            <a:off x="1394885" y="0"/>
            <a:ext cx="9269972" cy="6858000"/>
          </a:xfrm>
          <a:prstGeom prst="rect">
            <a:avLst/>
          </a:prstGeom>
        </p:spPr>
      </p:pic>
    </p:spTree>
    <p:extLst>
      <p:ext uri="{BB962C8B-B14F-4D97-AF65-F5344CB8AC3E}">
        <p14:creationId xmlns:p14="http://schemas.microsoft.com/office/powerpoint/2010/main" val="203780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C148-F1EF-2ADC-9693-84761EE023A7}"/>
              </a:ext>
            </a:extLst>
          </p:cNvPr>
          <p:cNvSpPr>
            <a:spLocks noGrp="1"/>
          </p:cNvSpPr>
          <p:nvPr>
            <p:ph type="title"/>
          </p:nvPr>
        </p:nvSpPr>
        <p:spPr/>
        <p:txBody>
          <a:bodyPr/>
          <a:lstStyle/>
          <a:p>
            <a:r>
              <a:rPr lang="en-US" dirty="0"/>
              <a:t>Advice</a:t>
            </a:r>
          </a:p>
        </p:txBody>
      </p:sp>
      <p:sp>
        <p:nvSpPr>
          <p:cNvPr id="3" name="Content Placeholder 2">
            <a:extLst>
              <a:ext uri="{FF2B5EF4-FFF2-40B4-BE49-F238E27FC236}">
                <a16:creationId xmlns:a16="http://schemas.microsoft.com/office/drawing/2014/main" id="{9BCC9544-590C-D4E1-1400-B567DF9EF4F9}"/>
              </a:ext>
            </a:extLst>
          </p:cNvPr>
          <p:cNvSpPr>
            <a:spLocks noGrp="1"/>
          </p:cNvSpPr>
          <p:nvPr>
            <p:ph idx="1"/>
          </p:nvPr>
        </p:nvSpPr>
        <p:spPr>
          <a:xfrm>
            <a:off x="2231136" y="2430226"/>
            <a:ext cx="7729728" cy="3901301"/>
          </a:xfrm>
        </p:spPr>
        <p:txBody>
          <a:bodyPr>
            <a:normAutofit/>
          </a:bodyPr>
          <a:lstStyle/>
          <a:p>
            <a:r>
              <a:rPr lang="en-US" dirty="0"/>
              <a:t>Find something you enjoy or are passionate about and develop yourself whether it be advancing a skill or becoming a better leader</a:t>
            </a:r>
          </a:p>
          <a:p>
            <a:r>
              <a:rPr lang="en-US" dirty="0"/>
              <a:t>In your interview/Personal Statement, remember that most people going into medicine want to “help people.” Describe the reason why the PA profession is the way you want to “help people.” Expand on how your extracurriculars or life experiences can translate to the PA profession.   </a:t>
            </a:r>
          </a:p>
          <a:p>
            <a:r>
              <a:rPr lang="en-US" dirty="0"/>
              <a:t>Each of you is unique and will contribute to the medical field in some way, so exploit that! Brag about what makes you special. </a:t>
            </a:r>
          </a:p>
          <a:p>
            <a:r>
              <a:rPr lang="en-US" dirty="0"/>
              <a:t>Enjoy your undergrad experience!!</a:t>
            </a:r>
          </a:p>
        </p:txBody>
      </p:sp>
    </p:spTree>
    <p:extLst>
      <p:ext uri="{BB962C8B-B14F-4D97-AF65-F5344CB8AC3E}">
        <p14:creationId xmlns:p14="http://schemas.microsoft.com/office/powerpoint/2010/main" val="4194733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8EBE-3854-FEA1-C1DA-7DE561AE3D7D}"/>
              </a:ext>
            </a:extLst>
          </p:cNvPr>
          <p:cNvSpPr>
            <a:spLocks noGrp="1"/>
          </p:cNvSpPr>
          <p:nvPr>
            <p:ph type="title"/>
          </p:nvPr>
        </p:nvSpPr>
        <p:spPr/>
        <p:txBody>
          <a:bodyPr/>
          <a:lstStyle/>
          <a:p>
            <a:r>
              <a:rPr lang="en-US" dirty="0"/>
              <a:t>Thanks and GO Gators!</a:t>
            </a:r>
          </a:p>
        </p:txBody>
      </p:sp>
      <p:pic>
        <p:nvPicPr>
          <p:cNvPr id="1026" name="Picture 2" descr="Tim-Tebow_chomp | Tim tebow, Florida gators, Gator nation">
            <a:extLst>
              <a:ext uri="{FF2B5EF4-FFF2-40B4-BE49-F238E27FC236}">
                <a16:creationId xmlns:a16="http://schemas.microsoft.com/office/drawing/2014/main" id="{146C6E80-4564-0C11-ADA8-FE893D313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700" y="2283691"/>
            <a:ext cx="37846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71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96C3-03C9-07F0-EFB4-745702F5B29B}"/>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2540765D-D3F1-8AC6-1395-1502ABAEEAFD}"/>
              </a:ext>
            </a:extLst>
          </p:cNvPr>
          <p:cNvSpPr>
            <a:spLocks noGrp="1"/>
          </p:cNvSpPr>
          <p:nvPr>
            <p:ph sz="half" idx="1"/>
          </p:nvPr>
        </p:nvSpPr>
        <p:spPr/>
        <p:txBody>
          <a:bodyPr/>
          <a:lstStyle/>
          <a:p>
            <a:r>
              <a:rPr lang="en-US" dirty="0"/>
              <a:t>I grew up in Gainesville, FL</a:t>
            </a:r>
          </a:p>
          <a:p>
            <a:r>
              <a:rPr lang="en-US" dirty="0"/>
              <a:t>I love Gator Football</a:t>
            </a:r>
          </a:p>
          <a:p>
            <a:r>
              <a:rPr lang="en-US" dirty="0"/>
              <a:t>I have an extremely cute four-legged child named Murphey</a:t>
            </a:r>
          </a:p>
          <a:p>
            <a:r>
              <a:rPr lang="en-US" dirty="0"/>
              <a:t>I wanted to be in medicine for as long as I can remember </a:t>
            </a:r>
          </a:p>
          <a:p>
            <a:r>
              <a:rPr lang="en-US" dirty="0"/>
              <a:t>I’m an ordained minister</a:t>
            </a:r>
          </a:p>
        </p:txBody>
      </p:sp>
      <p:pic>
        <p:nvPicPr>
          <p:cNvPr id="10" name="Content Placeholder 9">
            <a:extLst>
              <a:ext uri="{FF2B5EF4-FFF2-40B4-BE49-F238E27FC236}">
                <a16:creationId xmlns:a16="http://schemas.microsoft.com/office/drawing/2014/main" id="{43052F0F-3BCD-2731-7FD2-D8495DEF432A}"/>
              </a:ext>
            </a:extLst>
          </p:cNvPr>
          <p:cNvPicPr>
            <a:picLocks noGrp="1" noChangeAspect="1"/>
          </p:cNvPicPr>
          <p:nvPr>
            <p:ph sz="half" idx="2"/>
          </p:nvPr>
        </p:nvPicPr>
        <p:blipFill>
          <a:blip r:embed="rId2"/>
          <a:stretch>
            <a:fillRect/>
          </a:stretch>
        </p:blipFill>
        <p:spPr>
          <a:xfrm>
            <a:off x="7309877" y="2638425"/>
            <a:ext cx="2328396" cy="3101975"/>
          </a:xfrm>
        </p:spPr>
      </p:pic>
    </p:spTree>
    <p:extLst>
      <p:ext uri="{BB962C8B-B14F-4D97-AF65-F5344CB8AC3E}">
        <p14:creationId xmlns:p14="http://schemas.microsoft.com/office/powerpoint/2010/main" val="109425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3450-1B56-3F11-F6D9-8566ACE83406}"/>
              </a:ext>
            </a:extLst>
          </p:cNvPr>
          <p:cNvSpPr>
            <a:spLocks noGrp="1"/>
          </p:cNvSpPr>
          <p:nvPr>
            <p:ph type="title"/>
          </p:nvPr>
        </p:nvSpPr>
        <p:spPr/>
        <p:txBody>
          <a:bodyPr/>
          <a:lstStyle/>
          <a:p>
            <a:r>
              <a:rPr lang="en-US" dirty="0"/>
              <a:t>Stats</a:t>
            </a:r>
          </a:p>
        </p:txBody>
      </p:sp>
      <p:sp>
        <p:nvSpPr>
          <p:cNvPr id="4" name="Content Placeholder 3">
            <a:extLst>
              <a:ext uri="{FF2B5EF4-FFF2-40B4-BE49-F238E27FC236}">
                <a16:creationId xmlns:a16="http://schemas.microsoft.com/office/drawing/2014/main" id="{1F35F781-4C41-5A53-561D-DB315EF60ABA}"/>
              </a:ext>
            </a:extLst>
          </p:cNvPr>
          <p:cNvSpPr>
            <a:spLocks noGrp="1"/>
          </p:cNvSpPr>
          <p:nvPr>
            <p:ph idx="1"/>
          </p:nvPr>
        </p:nvSpPr>
        <p:spPr/>
        <p:txBody>
          <a:bodyPr/>
          <a:lstStyle/>
          <a:p>
            <a:r>
              <a:rPr lang="en-US" dirty="0"/>
              <a:t>University of Florida Bachelor of Health Science – c/o 2016</a:t>
            </a:r>
          </a:p>
          <a:p>
            <a:r>
              <a:rPr lang="en-US" dirty="0"/>
              <a:t>3.67 GPA </a:t>
            </a:r>
          </a:p>
          <a:p>
            <a:r>
              <a:rPr lang="en-US" dirty="0"/>
              <a:t>Patient Care Experience Hours: &gt;2000</a:t>
            </a:r>
          </a:p>
          <a:p>
            <a:r>
              <a:rPr lang="en-US" dirty="0"/>
              <a:t>Shadowing hours ~ 100</a:t>
            </a:r>
          </a:p>
          <a:p>
            <a:r>
              <a:rPr lang="en-US" dirty="0"/>
              <a:t>I can’t find my GRE scores anywhere</a:t>
            </a:r>
          </a:p>
          <a:p>
            <a:endParaRPr lang="en-US" dirty="0"/>
          </a:p>
        </p:txBody>
      </p:sp>
    </p:spTree>
    <p:extLst>
      <p:ext uri="{BB962C8B-B14F-4D97-AF65-F5344CB8AC3E}">
        <p14:creationId xmlns:p14="http://schemas.microsoft.com/office/powerpoint/2010/main" val="2270504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007B-72C6-D83B-5F3F-DF13D4A91AF7}"/>
              </a:ext>
            </a:extLst>
          </p:cNvPr>
          <p:cNvSpPr>
            <a:spLocks noGrp="1"/>
          </p:cNvSpPr>
          <p:nvPr>
            <p:ph type="title"/>
          </p:nvPr>
        </p:nvSpPr>
        <p:spPr/>
        <p:txBody>
          <a:bodyPr/>
          <a:lstStyle/>
          <a:p>
            <a:r>
              <a:rPr lang="en-US" dirty="0"/>
              <a:t>Extracurriculars</a:t>
            </a:r>
          </a:p>
        </p:txBody>
      </p:sp>
      <p:sp>
        <p:nvSpPr>
          <p:cNvPr id="3" name="Content Placeholder 2">
            <a:extLst>
              <a:ext uri="{FF2B5EF4-FFF2-40B4-BE49-F238E27FC236}">
                <a16:creationId xmlns:a16="http://schemas.microsoft.com/office/drawing/2014/main" id="{0D4086AA-AB33-C350-DF62-B4595581373E}"/>
              </a:ext>
            </a:extLst>
          </p:cNvPr>
          <p:cNvSpPr>
            <a:spLocks noGrp="1"/>
          </p:cNvSpPr>
          <p:nvPr>
            <p:ph idx="1"/>
          </p:nvPr>
        </p:nvSpPr>
        <p:spPr/>
        <p:txBody>
          <a:bodyPr>
            <a:normAutofit fontScale="92500" lnSpcReduction="20000"/>
          </a:bodyPr>
          <a:lstStyle/>
          <a:p>
            <a:r>
              <a:rPr lang="en-US" dirty="0"/>
              <a:t>Summer Camp Counselor </a:t>
            </a:r>
          </a:p>
          <a:p>
            <a:r>
              <a:rPr lang="en-US" dirty="0"/>
              <a:t>Volunteer at Treehouse </a:t>
            </a:r>
            <a:r>
              <a:rPr lang="en-US" dirty="0" err="1"/>
              <a:t>Kidz</a:t>
            </a:r>
            <a:r>
              <a:rPr lang="en-US" dirty="0"/>
              <a:t> </a:t>
            </a:r>
          </a:p>
          <a:p>
            <a:r>
              <a:rPr lang="en-US" dirty="0"/>
              <a:t>Member of Delta Zeta Sorority </a:t>
            </a:r>
          </a:p>
          <a:p>
            <a:pPr lvl="1"/>
            <a:r>
              <a:rPr lang="en-US" dirty="0"/>
              <a:t>Sisterhood chair,  New Member Education Assistant</a:t>
            </a:r>
          </a:p>
          <a:p>
            <a:r>
              <a:rPr lang="en-US" dirty="0"/>
              <a:t>Panhellenic Council </a:t>
            </a:r>
          </a:p>
          <a:p>
            <a:pPr lvl="1"/>
            <a:r>
              <a:rPr lang="en-US" dirty="0"/>
              <a:t>Pi Chi 2014</a:t>
            </a:r>
          </a:p>
          <a:p>
            <a:pPr lvl="1"/>
            <a:r>
              <a:rPr lang="en-US" dirty="0"/>
              <a:t>Executive Board - Communications Vice President 2015</a:t>
            </a:r>
          </a:p>
          <a:p>
            <a:r>
              <a:rPr lang="en-US" dirty="0"/>
              <a:t>Greek Advance Leadership Development Facilitator</a:t>
            </a:r>
          </a:p>
          <a:p>
            <a:r>
              <a:rPr lang="en-US" dirty="0"/>
              <a:t>Dance Marathon Merchandise Captain</a:t>
            </a:r>
          </a:p>
        </p:txBody>
      </p:sp>
    </p:spTree>
    <p:extLst>
      <p:ext uri="{BB962C8B-B14F-4D97-AF65-F5344CB8AC3E}">
        <p14:creationId xmlns:p14="http://schemas.microsoft.com/office/powerpoint/2010/main" val="308852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id="{869032CC-4FD0-D68E-1B47-D6F0C7599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0"/>
            <a:ext cx="5227781" cy="39208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No photo description available.">
            <a:extLst>
              <a:ext uri="{FF2B5EF4-FFF2-40B4-BE49-F238E27FC236}">
                <a16:creationId xmlns:a16="http://schemas.microsoft.com/office/drawing/2014/main" id="{BBDA3E52-F015-A652-BD75-CB5BE0EFF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9" y="18471"/>
            <a:ext cx="5227781" cy="39208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C2BEB78E-AA53-2627-7B09-BF03EE08E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782" y="2408385"/>
            <a:ext cx="2875587" cy="4313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3152C9-9DB6-6239-AAD6-2B3E711CF50A}"/>
              </a:ext>
            </a:extLst>
          </p:cNvPr>
          <p:cNvPicPr>
            <a:picLocks noChangeAspect="1"/>
          </p:cNvPicPr>
          <p:nvPr/>
        </p:nvPicPr>
        <p:blipFill>
          <a:blip r:embed="rId4"/>
          <a:stretch>
            <a:fillRect/>
          </a:stretch>
        </p:blipFill>
        <p:spPr>
          <a:xfrm>
            <a:off x="-12315" y="18471"/>
            <a:ext cx="5726545" cy="4294909"/>
          </a:xfrm>
          <a:prstGeom prst="rect">
            <a:avLst/>
          </a:prstGeom>
        </p:spPr>
      </p:pic>
    </p:spTree>
    <p:extLst>
      <p:ext uri="{BB962C8B-B14F-4D97-AF65-F5344CB8AC3E}">
        <p14:creationId xmlns:p14="http://schemas.microsoft.com/office/powerpoint/2010/main" val="245108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B329-D96B-7904-FD9D-0CB7C09E171E}"/>
              </a:ext>
            </a:extLst>
          </p:cNvPr>
          <p:cNvSpPr>
            <a:spLocks noGrp="1"/>
          </p:cNvSpPr>
          <p:nvPr>
            <p:ph type="title"/>
          </p:nvPr>
        </p:nvSpPr>
        <p:spPr/>
        <p:txBody>
          <a:bodyPr/>
          <a:lstStyle/>
          <a:p>
            <a:r>
              <a:rPr lang="en-US" dirty="0"/>
              <a:t>Patient Care Experience</a:t>
            </a:r>
          </a:p>
        </p:txBody>
      </p:sp>
      <p:sp>
        <p:nvSpPr>
          <p:cNvPr id="3" name="Content Placeholder 2">
            <a:extLst>
              <a:ext uri="{FF2B5EF4-FFF2-40B4-BE49-F238E27FC236}">
                <a16:creationId xmlns:a16="http://schemas.microsoft.com/office/drawing/2014/main" id="{CD8E2461-E5F9-6516-BCD5-9E9912089F27}"/>
              </a:ext>
            </a:extLst>
          </p:cNvPr>
          <p:cNvSpPr>
            <a:spLocks noGrp="1"/>
          </p:cNvSpPr>
          <p:nvPr>
            <p:ph idx="1"/>
          </p:nvPr>
        </p:nvSpPr>
        <p:spPr/>
        <p:txBody>
          <a:bodyPr>
            <a:normAutofit fontScale="92500" lnSpcReduction="20000"/>
          </a:bodyPr>
          <a:lstStyle/>
          <a:p>
            <a:r>
              <a:rPr lang="en-US" dirty="0"/>
              <a:t>PCA at Shands on Unit 54 -&gt; 66 Cardiac Med Surg (2016-2018)</a:t>
            </a:r>
          </a:p>
          <a:p>
            <a:pPr lvl="1"/>
            <a:r>
              <a:rPr lang="en-US" dirty="0"/>
              <a:t>Excellent hands on experience</a:t>
            </a:r>
          </a:p>
          <a:p>
            <a:pPr lvl="1"/>
            <a:r>
              <a:rPr lang="en-US" dirty="0"/>
              <a:t>Developed a bedside manner </a:t>
            </a:r>
          </a:p>
          <a:p>
            <a:pPr lvl="1"/>
            <a:r>
              <a:rPr lang="en-US" dirty="0"/>
              <a:t>Became familiar with hospital setting</a:t>
            </a:r>
          </a:p>
          <a:p>
            <a:pPr lvl="1"/>
            <a:r>
              <a:rPr lang="en-US" dirty="0"/>
              <a:t>Observed the role of a PA in a multidisciplinary healthcare team setting</a:t>
            </a:r>
          </a:p>
          <a:p>
            <a:pPr lvl="1"/>
            <a:r>
              <a:rPr lang="en-US" dirty="0"/>
              <a:t>Eventually responsible for training new PCAs</a:t>
            </a:r>
          </a:p>
          <a:p>
            <a:pPr lvl="1"/>
            <a:r>
              <a:rPr lang="en-US" dirty="0"/>
              <a:t>Member of Multiple Unit Performance Improvement Teams</a:t>
            </a:r>
          </a:p>
          <a:p>
            <a:r>
              <a:rPr lang="en-US" dirty="0"/>
              <a:t>I would highly recommend being a PCA for some part of your patient care experience. Not a glamorous or easy job but I felt 100% comfortable walking into a hospital and interacting with sick patients. </a:t>
            </a:r>
          </a:p>
        </p:txBody>
      </p:sp>
    </p:spTree>
    <p:extLst>
      <p:ext uri="{BB962C8B-B14F-4D97-AF65-F5344CB8AC3E}">
        <p14:creationId xmlns:p14="http://schemas.microsoft.com/office/powerpoint/2010/main" val="245239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FB5F-E0D2-0F69-FB69-6C1F8396C082}"/>
              </a:ext>
            </a:extLst>
          </p:cNvPr>
          <p:cNvSpPr>
            <a:spLocks noGrp="1"/>
          </p:cNvSpPr>
          <p:nvPr>
            <p:ph type="title"/>
          </p:nvPr>
        </p:nvSpPr>
        <p:spPr/>
        <p:txBody>
          <a:bodyPr/>
          <a:lstStyle/>
          <a:p>
            <a:r>
              <a:rPr lang="en-US" dirty="0"/>
              <a:t>Shadowing</a:t>
            </a:r>
          </a:p>
        </p:txBody>
      </p:sp>
      <p:sp>
        <p:nvSpPr>
          <p:cNvPr id="3" name="Content Placeholder 2">
            <a:extLst>
              <a:ext uri="{FF2B5EF4-FFF2-40B4-BE49-F238E27FC236}">
                <a16:creationId xmlns:a16="http://schemas.microsoft.com/office/drawing/2014/main" id="{282A4601-4232-28FB-B5A4-05DC742D2006}"/>
              </a:ext>
            </a:extLst>
          </p:cNvPr>
          <p:cNvSpPr>
            <a:spLocks noGrp="1"/>
          </p:cNvSpPr>
          <p:nvPr>
            <p:ph idx="1"/>
          </p:nvPr>
        </p:nvSpPr>
        <p:spPr/>
        <p:txBody>
          <a:bodyPr/>
          <a:lstStyle/>
          <a:p>
            <a:r>
              <a:rPr lang="en-US" dirty="0"/>
              <a:t>I took a class one summer in undergrad where I was matched with a physician who I shadowed for the summer (and got academic credit for it!)</a:t>
            </a:r>
          </a:p>
          <a:p>
            <a:r>
              <a:rPr lang="en-US" dirty="0"/>
              <a:t>Sports Medicine/Ortho</a:t>
            </a:r>
          </a:p>
          <a:p>
            <a:r>
              <a:rPr lang="en-US" dirty="0"/>
              <a:t>Cardiovascular Surgery </a:t>
            </a:r>
          </a:p>
          <a:p>
            <a:r>
              <a:rPr lang="en-US" dirty="0"/>
              <a:t>Heart Failure</a:t>
            </a:r>
          </a:p>
          <a:p>
            <a:endParaRPr lang="en-US" dirty="0"/>
          </a:p>
        </p:txBody>
      </p:sp>
    </p:spTree>
    <p:extLst>
      <p:ext uri="{BB962C8B-B14F-4D97-AF65-F5344CB8AC3E}">
        <p14:creationId xmlns:p14="http://schemas.microsoft.com/office/powerpoint/2010/main" val="167038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0A3C-09B0-33D3-4C61-33D423386CE3}"/>
              </a:ext>
            </a:extLst>
          </p:cNvPr>
          <p:cNvSpPr>
            <a:spLocks noGrp="1"/>
          </p:cNvSpPr>
          <p:nvPr>
            <p:ph type="title"/>
          </p:nvPr>
        </p:nvSpPr>
        <p:spPr/>
        <p:txBody>
          <a:bodyPr/>
          <a:lstStyle/>
          <a:p>
            <a:r>
              <a:rPr lang="en-US" dirty="0"/>
              <a:t>Why PA?</a:t>
            </a:r>
          </a:p>
        </p:txBody>
      </p:sp>
      <p:sp>
        <p:nvSpPr>
          <p:cNvPr id="3" name="Content Placeholder 2">
            <a:extLst>
              <a:ext uri="{FF2B5EF4-FFF2-40B4-BE49-F238E27FC236}">
                <a16:creationId xmlns:a16="http://schemas.microsoft.com/office/drawing/2014/main" id="{1E1F42EC-739F-8D3B-FE45-3A91860AA63B}"/>
              </a:ext>
            </a:extLst>
          </p:cNvPr>
          <p:cNvSpPr>
            <a:spLocks noGrp="1"/>
          </p:cNvSpPr>
          <p:nvPr>
            <p:ph sz="half" idx="1"/>
          </p:nvPr>
        </p:nvSpPr>
        <p:spPr/>
        <p:txBody>
          <a:bodyPr>
            <a:normAutofit/>
          </a:bodyPr>
          <a:lstStyle/>
          <a:p>
            <a:r>
              <a:rPr lang="en-US" dirty="0"/>
              <a:t>Lateral mobility</a:t>
            </a:r>
          </a:p>
          <a:p>
            <a:r>
              <a:rPr lang="en-US" dirty="0"/>
              <a:t>I get to work as a part of a team as opposed to working by myself</a:t>
            </a:r>
          </a:p>
          <a:p>
            <a:r>
              <a:rPr lang="en-US" dirty="0"/>
              <a:t>Lifelong learning</a:t>
            </a:r>
          </a:p>
          <a:p>
            <a:r>
              <a:rPr lang="en-US" dirty="0"/>
              <a:t>I am an active part of a patient’s diagnosis and treatment</a:t>
            </a:r>
          </a:p>
          <a:p>
            <a:r>
              <a:rPr lang="en-US" dirty="0"/>
              <a:t>Patients can be a puzzle</a:t>
            </a:r>
          </a:p>
          <a:p>
            <a:r>
              <a:rPr lang="en-US" dirty="0"/>
              <a:t>My days are never boring</a:t>
            </a:r>
          </a:p>
        </p:txBody>
      </p:sp>
      <p:sp>
        <p:nvSpPr>
          <p:cNvPr id="4" name="Content Placeholder 3">
            <a:extLst>
              <a:ext uri="{FF2B5EF4-FFF2-40B4-BE49-F238E27FC236}">
                <a16:creationId xmlns:a16="http://schemas.microsoft.com/office/drawing/2014/main" id="{384DC59F-DB96-0835-5173-79ACCE56C80C}"/>
              </a:ext>
            </a:extLst>
          </p:cNvPr>
          <p:cNvSpPr>
            <a:spLocks noGrp="1"/>
          </p:cNvSpPr>
          <p:nvPr>
            <p:ph sz="half" idx="2"/>
          </p:nvPr>
        </p:nvSpPr>
        <p:spPr/>
        <p:txBody>
          <a:bodyPr>
            <a:normAutofit/>
          </a:bodyPr>
          <a:lstStyle/>
          <a:p>
            <a:endParaRPr lang="en-US"/>
          </a:p>
        </p:txBody>
      </p:sp>
      <p:pic>
        <p:nvPicPr>
          <p:cNvPr id="3076" name="Picture 4" descr="No photo description available.">
            <a:extLst>
              <a:ext uri="{FF2B5EF4-FFF2-40B4-BE49-F238E27FC236}">
                <a16:creationId xmlns:a16="http://schemas.microsoft.com/office/drawing/2014/main" id="{524D9D90-8C6A-648C-907F-5BB3E4242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834" y="2355273"/>
            <a:ext cx="4121728" cy="415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034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C4BA-3B3D-C0DB-639C-484CC8542241}"/>
              </a:ext>
            </a:extLst>
          </p:cNvPr>
          <p:cNvSpPr>
            <a:spLocks noGrp="1"/>
          </p:cNvSpPr>
          <p:nvPr>
            <p:ph type="title"/>
          </p:nvPr>
        </p:nvSpPr>
        <p:spPr/>
        <p:txBody>
          <a:bodyPr/>
          <a:lstStyle/>
          <a:p>
            <a:r>
              <a:rPr lang="en-US" dirty="0"/>
              <a:t>Applying to PA school</a:t>
            </a:r>
          </a:p>
        </p:txBody>
      </p:sp>
      <p:sp>
        <p:nvSpPr>
          <p:cNvPr id="3" name="Content Placeholder 2">
            <a:extLst>
              <a:ext uri="{FF2B5EF4-FFF2-40B4-BE49-F238E27FC236}">
                <a16:creationId xmlns:a16="http://schemas.microsoft.com/office/drawing/2014/main" id="{E219651B-E159-B1CB-0F4E-2AE8968A1997}"/>
              </a:ext>
            </a:extLst>
          </p:cNvPr>
          <p:cNvSpPr>
            <a:spLocks noGrp="1"/>
          </p:cNvSpPr>
          <p:nvPr>
            <p:ph idx="1"/>
          </p:nvPr>
        </p:nvSpPr>
        <p:spPr/>
        <p:txBody>
          <a:bodyPr>
            <a:normAutofit/>
          </a:bodyPr>
          <a:lstStyle/>
          <a:p>
            <a:r>
              <a:rPr lang="en-US" dirty="0"/>
              <a:t>Applied to 12 Schools </a:t>
            </a:r>
          </a:p>
          <a:p>
            <a:pPr lvl="1"/>
            <a:r>
              <a:rPr lang="en-US" dirty="0"/>
              <a:t>Offered to interview at 7 schools, accepted interview at 5 of the 7</a:t>
            </a:r>
          </a:p>
          <a:p>
            <a:pPr lvl="1"/>
            <a:r>
              <a:rPr lang="en-US" dirty="0"/>
              <a:t>Rejected without interview – 4 schools </a:t>
            </a:r>
          </a:p>
          <a:p>
            <a:pPr lvl="1"/>
            <a:r>
              <a:rPr lang="en-US" dirty="0"/>
              <a:t>Offered admission after interview – 4</a:t>
            </a:r>
          </a:p>
          <a:p>
            <a:pPr lvl="1"/>
            <a:r>
              <a:rPr lang="en-US" dirty="0"/>
              <a:t>Waitlisted after interview – 1</a:t>
            </a:r>
          </a:p>
          <a:p>
            <a:pPr lvl="1"/>
            <a:r>
              <a:rPr lang="en-US" dirty="0"/>
              <a:t>Ghosted by 1 school </a:t>
            </a:r>
          </a:p>
          <a:p>
            <a:r>
              <a:rPr lang="en-US" dirty="0"/>
              <a:t>Final Decision – University of Florida School of Physician Assistant Studies</a:t>
            </a:r>
          </a:p>
          <a:p>
            <a:pPr lvl="1"/>
            <a:r>
              <a:rPr lang="en-US" dirty="0"/>
              <a:t>Go Gators! </a:t>
            </a:r>
          </a:p>
        </p:txBody>
      </p:sp>
    </p:spTree>
    <p:extLst>
      <p:ext uri="{BB962C8B-B14F-4D97-AF65-F5344CB8AC3E}">
        <p14:creationId xmlns:p14="http://schemas.microsoft.com/office/powerpoint/2010/main" val="146572009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188</TotalTime>
  <Words>671</Words>
  <Application>Microsoft Macintosh PowerPoint</Application>
  <PresentationFormat>Widescreen</PresentationFormat>
  <Paragraphs>83</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Gill Sans MT</vt:lpstr>
      <vt:lpstr>Parcel</vt:lpstr>
      <vt:lpstr>My pa experience</vt:lpstr>
      <vt:lpstr>About me</vt:lpstr>
      <vt:lpstr>Stats</vt:lpstr>
      <vt:lpstr>Extracurriculars</vt:lpstr>
      <vt:lpstr>PowerPoint Presentation</vt:lpstr>
      <vt:lpstr>Patient Care Experience</vt:lpstr>
      <vt:lpstr>Shadowing</vt:lpstr>
      <vt:lpstr>Why PA?</vt:lpstr>
      <vt:lpstr>Applying to PA school</vt:lpstr>
      <vt:lpstr>What drew me to UF’s PA school</vt:lpstr>
      <vt:lpstr>PowerPoint Presentation</vt:lpstr>
      <vt:lpstr>My career as a PA</vt:lpstr>
      <vt:lpstr>Role as a CCM PA </vt:lpstr>
      <vt:lpstr>PowerPoint Presentation</vt:lpstr>
      <vt:lpstr>Advice</vt:lpstr>
      <vt:lpstr>Thanks and GO Gators!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pa experience</dc:title>
  <dc:creator>Smith, Elizabeth Chandler</dc:creator>
  <cp:lastModifiedBy>Smith, Elizabeth Chandler</cp:lastModifiedBy>
  <cp:revision>22</cp:revision>
  <dcterms:created xsi:type="dcterms:W3CDTF">2023-01-17T01:57:59Z</dcterms:created>
  <dcterms:modified xsi:type="dcterms:W3CDTF">2023-01-17T05:21:07Z</dcterms:modified>
</cp:coreProperties>
</file>